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 id="2147483663"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36" d="100"/>
          <a:sy n="136" d="100"/>
        </p:scale>
        <p:origin x="9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d4310a3a4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g6d4310a3a4_3_18: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d4310a3a4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d4310a3a4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d4310a3a4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d4310a3a4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d4310a3a4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6d4310a3a4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d4310a3a4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d4310a3a4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d4310a3a4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d4310a3a4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d4310a3a4_7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6d4310a3a4_7_14: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d4310a3a4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origin story: we are founded for our primary purpose leadership and purpose</a:t>
            </a:r>
            <a:endParaRPr/>
          </a:p>
        </p:txBody>
      </p:sp>
      <p:sp>
        <p:nvSpPr>
          <p:cNvPr id="76" name="Google Shape;76;g6d4310a3a4_3_35: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d4310a3a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g6d4310a3a4_1_10: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d4b2ae7d3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d4b2ae7d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d5295b9aa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d5295b9a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d4310a3a4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d4310a3a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d4310a3a4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d4310a3a4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d4310a3a4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d4310a3a4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d4310a3a4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d4310a3a4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685800" y="848701"/>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4"/>
          <p:cNvSpPr txBox="1">
            <a:spLocks noGrp="1"/>
          </p:cNvSpPr>
          <p:nvPr>
            <p:ph type="subTitle" idx="1"/>
          </p:nvPr>
        </p:nvSpPr>
        <p:spPr>
          <a:xfrm>
            <a:off x="1371600" y="2165532"/>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0000"/>
              </a:buClr>
              <a:buSzPts val="3200"/>
              <a:buNone/>
              <a:defRPr b="0" i="0">
                <a:solidFill>
                  <a:srgbClr val="000000"/>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6"/>
          <p:cNvSpPr txBox="1">
            <a:spLocks noGrp="1"/>
          </p:cNvSpPr>
          <p:nvPr>
            <p:ph type="body" idx="1"/>
          </p:nvPr>
        </p:nvSpPr>
        <p:spPr>
          <a:xfrm>
            <a:off x="457200" y="1200150"/>
            <a:ext cx="8229600" cy="339447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0"/>
            <a:ext cx="8229600" cy="339447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5"/>
          <p:cNvSpPr txBox="1">
            <a:spLocks noGrp="1"/>
          </p:cNvSpPr>
          <p:nvPr>
            <p:ph type="body" idx="1"/>
          </p:nvPr>
        </p:nvSpPr>
        <p:spPr>
          <a:xfrm>
            <a:off x="457200" y="1200150"/>
            <a:ext cx="8229600" cy="339447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7"/>
          <p:cNvSpPr txBox="1">
            <a:spLocks noGrp="1"/>
          </p:cNvSpPr>
          <p:nvPr>
            <p:ph type="ctrTitle"/>
          </p:nvPr>
        </p:nvSpPr>
        <p:spPr>
          <a:xfrm>
            <a:off x="685800" y="848915"/>
            <a:ext cx="7772400" cy="110251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
              <a:t>What is the OA?</a:t>
            </a:r>
            <a:endParaRPr>
              <a:solidFill>
                <a:schemeClr val="dk1"/>
              </a:solidFill>
            </a:endParaRPr>
          </a:p>
        </p:txBody>
      </p:sp>
      <p:sp>
        <p:nvSpPr>
          <p:cNvPr id="73" name="Google Shape;73;p17"/>
          <p:cNvSpPr txBox="1">
            <a:spLocks noGrp="1"/>
          </p:cNvSpPr>
          <p:nvPr>
            <p:ph type="subTitle" idx="1"/>
          </p:nvPr>
        </p:nvSpPr>
        <p:spPr>
          <a:xfrm>
            <a:off x="1371600" y="2165746"/>
            <a:ext cx="6400800" cy="1314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Scouting's Honor Society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Forging Leaders</a:t>
            </a:r>
            <a:endParaRPr/>
          </a:p>
          <a:p>
            <a:pPr marL="0" lvl="0" indent="0" algn="ctr" rtl="0">
              <a:spcBef>
                <a:spcPts val="0"/>
              </a:spcBef>
              <a:spcAft>
                <a:spcPts val="0"/>
              </a:spcAft>
              <a:buNone/>
            </a:pPr>
            <a:r>
              <a:rPr lang="en"/>
              <a:t>	</a:t>
            </a:r>
            <a:endParaRPr/>
          </a:p>
        </p:txBody>
      </p:sp>
      <p:sp>
        <p:nvSpPr>
          <p:cNvPr id="132" name="Google Shape;132;p26"/>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
              <a:t>Leadership Opportunities</a:t>
            </a:r>
            <a:endParaRPr/>
          </a:p>
          <a:p>
            <a:pPr marL="914400" lvl="1" indent="-342900" algn="l" rtl="0">
              <a:spcBef>
                <a:spcPts val="0"/>
              </a:spcBef>
              <a:spcAft>
                <a:spcPts val="0"/>
              </a:spcAft>
              <a:buSzPts val="1800"/>
              <a:buAutoNum type="alphaLcPeriod"/>
            </a:pPr>
            <a:r>
              <a:rPr lang="en"/>
              <a:t>Project Management</a:t>
            </a:r>
            <a:endParaRPr/>
          </a:p>
          <a:p>
            <a:pPr marL="1371600" lvl="2" indent="-342900" algn="l" rtl="0">
              <a:spcBef>
                <a:spcPts val="0"/>
              </a:spcBef>
              <a:spcAft>
                <a:spcPts val="0"/>
              </a:spcAft>
              <a:buSzPts val="1800"/>
              <a:buAutoNum type="romanLcPeriod"/>
            </a:pPr>
            <a:r>
              <a:rPr lang="en"/>
              <a:t>Inductions Team</a:t>
            </a:r>
            <a:endParaRPr/>
          </a:p>
          <a:p>
            <a:pPr marL="1828800" lvl="3" indent="-342900" algn="l" rtl="0">
              <a:spcBef>
                <a:spcPts val="0"/>
              </a:spcBef>
              <a:spcAft>
                <a:spcPts val="0"/>
              </a:spcAft>
              <a:buSzPts val="1800"/>
              <a:buAutoNum type="arabicPeriod"/>
            </a:pPr>
            <a:r>
              <a:rPr lang="en"/>
              <a:t>Elangomats, ordeal master, runners, etc..</a:t>
            </a:r>
            <a:endParaRPr/>
          </a:p>
          <a:p>
            <a:pPr marL="1828800" lvl="3" indent="-342900" algn="l" rtl="0">
              <a:spcBef>
                <a:spcPts val="0"/>
              </a:spcBef>
              <a:spcAft>
                <a:spcPts val="0"/>
              </a:spcAft>
              <a:buSzPts val="1800"/>
              <a:buAutoNum type="arabicPeriod"/>
            </a:pPr>
            <a:r>
              <a:rPr lang="en"/>
              <a:t>100+ scout service projects</a:t>
            </a:r>
            <a:endParaRPr/>
          </a:p>
          <a:p>
            <a:pPr marL="1371600" lvl="2" indent="-342900" algn="l" rtl="0">
              <a:spcBef>
                <a:spcPts val="0"/>
              </a:spcBef>
              <a:spcAft>
                <a:spcPts val="0"/>
              </a:spcAft>
              <a:buSzPts val="1800"/>
              <a:buAutoNum type="romanLcPeriod"/>
            </a:pPr>
            <a:r>
              <a:rPr lang="en"/>
              <a:t>Event Planning</a:t>
            </a:r>
            <a:endParaRPr/>
          </a:p>
          <a:p>
            <a:pPr marL="1828800" lvl="3" indent="-342900" algn="l" rtl="0">
              <a:spcBef>
                <a:spcPts val="0"/>
              </a:spcBef>
              <a:spcAft>
                <a:spcPts val="0"/>
              </a:spcAft>
              <a:buSzPts val="1800"/>
              <a:buAutoNum type="arabicPeriod"/>
            </a:pPr>
            <a:r>
              <a:rPr lang="en"/>
              <a:t>Fellowships</a:t>
            </a:r>
            <a:endParaRPr/>
          </a:p>
          <a:p>
            <a:pPr marL="1828800" lvl="3" indent="-342900" algn="l" rtl="0">
              <a:spcBef>
                <a:spcPts val="0"/>
              </a:spcBef>
              <a:spcAft>
                <a:spcPts val="0"/>
              </a:spcAft>
              <a:buSzPts val="1800"/>
              <a:buAutoNum type="arabicPeriod"/>
            </a:pPr>
            <a:r>
              <a:rPr lang="en"/>
              <a:t>Winter Banquet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Forging Leaders</a:t>
            </a:r>
            <a:endParaRPr/>
          </a:p>
        </p:txBody>
      </p:sp>
      <p:sp>
        <p:nvSpPr>
          <p:cNvPr id="138" name="Google Shape;138;p27"/>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
              <a:t>Leadership Opportunities</a:t>
            </a:r>
            <a:endParaRPr/>
          </a:p>
          <a:p>
            <a:pPr marL="914400" lvl="1" indent="-342900" algn="l" rtl="0">
              <a:spcBef>
                <a:spcPts val="0"/>
              </a:spcBef>
              <a:spcAft>
                <a:spcPts val="0"/>
              </a:spcAft>
              <a:buSzPts val="1800"/>
              <a:buAutoNum type="alphaLcPeriod"/>
            </a:pPr>
            <a:r>
              <a:rPr lang="en"/>
              <a:t>Leadership Positions</a:t>
            </a:r>
            <a:endParaRPr/>
          </a:p>
          <a:p>
            <a:pPr marL="1371600" lvl="2" indent="-342900" algn="l" rtl="0">
              <a:spcBef>
                <a:spcPts val="0"/>
              </a:spcBef>
              <a:spcAft>
                <a:spcPts val="0"/>
              </a:spcAft>
              <a:buSzPts val="1800"/>
              <a:buAutoNum type="romanLcPeriod"/>
            </a:pPr>
            <a:r>
              <a:rPr lang="en"/>
              <a:t>Chapter Chiefs</a:t>
            </a:r>
            <a:endParaRPr/>
          </a:p>
          <a:p>
            <a:pPr marL="1371600" lvl="2" indent="-342900" algn="l" rtl="0">
              <a:spcBef>
                <a:spcPts val="0"/>
              </a:spcBef>
              <a:spcAft>
                <a:spcPts val="0"/>
              </a:spcAft>
              <a:buSzPts val="1800"/>
              <a:buAutoNum type="romanLcPeriod"/>
            </a:pPr>
            <a:r>
              <a:rPr lang="en"/>
              <a:t>Chairpersons</a:t>
            </a:r>
            <a:endParaRPr/>
          </a:p>
          <a:p>
            <a:pPr marL="1371600" lvl="2" indent="-342900" algn="l" rtl="0">
              <a:spcBef>
                <a:spcPts val="0"/>
              </a:spcBef>
              <a:spcAft>
                <a:spcPts val="0"/>
              </a:spcAft>
              <a:buSzPts val="1800"/>
              <a:buAutoNum type="romanLcPeriod"/>
            </a:pPr>
            <a:r>
              <a:rPr lang="en"/>
              <a:t>Lodge Officers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Eagle Scout Support</a:t>
            </a:r>
            <a:endParaRPr/>
          </a:p>
        </p:txBody>
      </p:sp>
      <p:sp>
        <p:nvSpPr>
          <p:cNvPr id="144" name="Google Shape;144;p28"/>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
              <a:t>Ku-Ni-Eh Lodge provides support to those earning Eagle</a:t>
            </a:r>
            <a:endParaRPr/>
          </a:p>
          <a:p>
            <a:pPr marL="914400" lvl="1" indent="-342900" algn="l" rtl="0">
              <a:spcBef>
                <a:spcPts val="0"/>
              </a:spcBef>
              <a:spcAft>
                <a:spcPts val="0"/>
              </a:spcAft>
              <a:buSzPts val="1800"/>
              <a:buAutoNum type="alphaLcPeriod"/>
            </a:pPr>
            <a:r>
              <a:rPr lang="en"/>
              <a:t>Friends from around the council</a:t>
            </a:r>
            <a:endParaRPr/>
          </a:p>
          <a:p>
            <a:pPr marL="914400" lvl="1" indent="-342900" algn="l" rtl="0">
              <a:spcBef>
                <a:spcPts val="0"/>
              </a:spcBef>
              <a:spcAft>
                <a:spcPts val="0"/>
              </a:spcAft>
              <a:buSzPts val="1800"/>
              <a:buAutoNum type="alphaLcPeriod"/>
            </a:pPr>
            <a:r>
              <a:rPr lang="en"/>
              <a:t>Making Connections</a:t>
            </a:r>
            <a:endParaRPr/>
          </a:p>
          <a:p>
            <a:pPr marL="914400" lvl="1" indent="-342900" algn="l" rtl="0">
              <a:spcBef>
                <a:spcPts val="0"/>
              </a:spcBef>
              <a:spcAft>
                <a:spcPts val="0"/>
              </a:spcAft>
              <a:buSzPts val="1800"/>
              <a:buAutoNum type="alphaLcPeriod"/>
            </a:pPr>
            <a:r>
              <a:rPr lang="en"/>
              <a:t>Support from other arrowmen</a:t>
            </a:r>
            <a:endParaRPr/>
          </a:p>
          <a:p>
            <a:pPr marL="914400" lvl="1" indent="-342900" algn="l" rtl="0">
              <a:spcBef>
                <a:spcPts val="0"/>
              </a:spcBef>
              <a:spcAft>
                <a:spcPts val="0"/>
              </a:spcAft>
              <a:buSzPts val="1800"/>
              <a:buAutoNum type="alphaLcPeriod"/>
            </a:pPr>
            <a:r>
              <a:rPr lang="en"/>
              <a:t>Special Recognition</a:t>
            </a:r>
            <a:endParaRPr/>
          </a:p>
          <a:p>
            <a:pPr marL="1371600" lvl="2" indent="-342900" algn="l" rtl="0">
              <a:spcBef>
                <a:spcPts val="0"/>
              </a:spcBef>
              <a:spcAft>
                <a:spcPts val="0"/>
              </a:spcAft>
              <a:buSzPts val="1800"/>
              <a:buAutoNum type="romanLcPeriod"/>
            </a:pPr>
            <a:r>
              <a:rPr lang="en"/>
              <a:t>OA Eagle Ceremonies/Awards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Keeping Scouts Involved	</a:t>
            </a:r>
            <a:endParaRPr/>
          </a:p>
        </p:txBody>
      </p:sp>
      <p:sp>
        <p:nvSpPr>
          <p:cNvPr id="150" name="Google Shape;150;p29"/>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
              <a:t>Exciting Opportunities</a:t>
            </a:r>
            <a:endParaRPr/>
          </a:p>
          <a:p>
            <a:pPr marL="914400" lvl="1" indent="-342900" algn="l" rtl="0">
              <a:spcBef>
                <a:spcPts val="0"/>
              </a:spcBef>
              <a:spcAft>
                <a:spcPts val="0"/>
              </a:spcAft>
              <a:buSzPts val="1800"/>
              <a:buAutoNum type="alphaLcPeriod"/>
            </a:pPr>
            <a:r>
              <a:rPr lang="en"/>
              <a:t>Lodge Events</a:t>
            </a:r>
            <a:endParaRPr/>
          </a:p>
          <a:p>
            <a:pPr marL="914400" lvl="1" indent="-342900" algn="l" rtl="0">
              <a:spcBef>
                <a:spcPts val="0"/>
              </a:spcBef>
              <a:spcAft>
                <a:spcPts val="0"/>
              </a:spcAft>
              <a:buSzPts val="1800"/>
              <a:buAutoNum type="alphaLcPeriod"/>
            </a:pPr>
            <a:r>
              <a:rPr lang="en"/>
              <a:t>Conclave</a:t>
            </a:r>
            <a:endParaRPr/>
          </a:p>
          <a:p>
            <a:pPr marL="914400" lvl="1" indent="-342900" algn="l" rtl="0">
              <a:spcBef>
                <a:spcPts val="0"/>
              </a:spcBef>
              <a:spcAft>
                <a:spcPts val="0"/>
              </a:spcAft>
              <a:buSzPts val="1800"/>
              <a:buAutoNum type="alphaLcPeriod"/>
            </a:pPr>
            <a:r>
              <a:rPr lang="en"/>
              <a:t>NOAC</a:t>
            </a:r>
            <a:endParaRPr/>
          </a:p>
          <a:p>
            <a:pPr marL="914400" lvl="1" indent="-342900" algn="l" rtl="0">
              <a:spcBef>
                <a:spcPts val="0"/>
              </a:spcBef>
              <a:spcAft>
                <a:spcPts val="0"/>
              </a:spcAft>
              <a:buSzPts val="1800"/>
              <a:buAutoNum type="alphaLcPeriod"/>
            </a:pPr>
            <a:r>
              <a:rPr lang="en"/>
              <a:t>High Adventure</a:t>
            </a:r>
            <a:endParaRPr/>
          </a:p>
        </p:txBody>
      </p:sp>
      <p:pic>
        <p:nvPicPr>
          <p:cNvPr id="151" name="Google Shape;151;p29"/>
          <p:cNvPicPr preferRelativeResize="0"/>
          <p:nvPr/>
        </p:nvPicPr>
        <p:blipFill>
          <a:blip r:embed="rId3">
            <a:alphaModFix/>
          </a:blip>
          <a:stretch>
            <a:fillRect/>
          </a:stretch>
        </p:blipFill>
        <p:spPr>
          <a:xfrm>
            <a:off x="4320925" y="1739275"/>
            <a:ext cx="4823076" cy="27330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Keeping Scouts Involved</a:t>
            </a:r>
            <a:endParaRPr/>
          </a:p>
        </p:txBody>
      </p:sp>
      <p:sp>
        <p:nvSpPr>
          <p:cNvPr id="157" name="Google Shape;157;p30"/>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
              <a:t>Another Chapter in the Scouting Journey</a:t>
            </a:r>
            <a:endParaRPr/>
          </a:p>
          <a:p>
            <a:pPr marL="914400" lvl="1" indent="-342900" algn="l" rtl="0">
              <a:spcBef>
                <a:spcPts val="0"/>
              </a:spcBef>
              <a:spcAft>
                <a:spcPts val="0"/>
              </a:spcAft>
              <a:buSzPts val="1800"/>
              <a:buAutoNum type="alphaLcPeriod"/>
            </a:pPr>
            <a:r>
              <a:rPr lang="en"/>
              <a:t>Leadership Positions</a:t>
            </a:r>
            <a:endParaRPr/>
          </a:p>
          <a:p>
            <a:pPr marL="914400" lvl="1" indent="-342900" algn="l" rtl="0">
              <a:spcBef>
                <a:spcPts val="0"/>
              </a:spcBef>
              <a:spcAft>
                <a:spcPts val="0"/>
              </a:spcAft>
              <a:buSzPts val="1800"/>
              <a:buAutoNum type="alphaLcPeriod"/>
            </a:pPr>
            <a:r>
              <a:rPr lang="en"/>
              <a:t>Awards and Honors</a:t>
            </a:r>
            <a:endParaRPr/>
          </a:p>
          <a:p>
            <a:pPr marL="914400" lvl="1" indent="-342900" algn="l" rtl="0">
              <a:spcBef>
                <a:spcPts val="0"/>
              </a:spcBef>
              <a:spcAft>
                <a:spcPts val="0"/>
              </a:spcAft>
              <a:buSzPts val="1800"/>
              <a:buAutoNum type="alphaLcPeriod"/>
            </a:pPr>
            <a:r>
              <a:rPr lang="en"/>
              <a:t>Friendships </a:t>
            </a:r>
            <a:endParaRPr/>
          </a:p>
        </p:txBody>
      </p:sp>
      <p:pic>
        <p:nvPicPr>
          <p:cNvPr id="158" name="Google Shape;158;p30"/>
          <p:cNvPicPr preferRelativeResize="0"/>
          <p:nvPr/>
        </p:nvPicPr>
        <p:blipFill>
          <a:blip r:embed="rId3">
            <a:alphaModFix/>
          </a:blip>
          <a:stretch>
            <a:fillRect/>
          </a:stretch>
        </p:blipFill>
        <p:spPr>
          <a:xfrm>
            <a:off x="4884625" y="1783875"/>
            <a:ext cx="3476601" cy="27104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ctrTitle"/>
          </p:nvPr>
        </p:nvSpPr>
        <p:spPr>
          <a:xfrm>
            <a:off x="705625" y="843965"/>
            <a:ext cx="7772400" cy="1102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
              <a:t>Any Questions?</a:t>
            </a:r>
            <a:endParaRPr>
              <a:solidFill>
                <a:schemeClr val="dk1"/>
              </a:solidFill>
            </a:endParaRPr>
          </a:p>
        </p:txBody>
      </p:sp>
      <p:sp>
        <p:nvSpPr>
          <p:cNvPr id="164" name="Google Shape;164;p31"/>
          <p:cNvSpPr txBox="1">
            <a:spLocks noGrp="1"/>
          </p:cNvSpPr>
          <p:nvPr>
            <p:ph type="subTitle" idx="1"/>
          </p:nvPr>
        </p:nvSpPr>
        <p:spPr>
          <a:xfrm>
            <a:off x="1371600" y="2165746"/>
            <a:ext cx="6400800" cy="1314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Q&amp;A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Arial"/>
              <a:buNone/>
            </a:pPr>
            <a:r>
              <a:rPr lang="en"/>
              <a:t>Ku-Ni-Eh Lodge</a:t>
            </a:r>
            <a:endParaRPr sz="4400" b="0" i="0">
              <a:solidFill>
                <a:schemeClr val="lt1"/>
              </a:solidFill>
              <a:latin typeface="Arial"/>
              <a:ea typeface="Arial"/>
              <a:cs typeface="Arial"/>
              <a:sym typeface="Arial"/>
            </a:endParaRPr>
          </a:p>
        </p:txBody>
      </p:sp>
      <p:sp>
        <p:nvSpPr>
          <p:cNvPr id="79" name="Google Shape;79;p18"/>
          <p:cNvSpPr txBox="1">
            <a:spLocks noGrp="1"/>
          </p:cNvSpPr>
          <p:nvPr>
            <p:ph type="body" idx="1"/>
          </p:nvPr>
        </p:nvSpPr>
        <p:spPr>
          <a:xfrm>
            <a:off x="457200" y="1200150"/>
            <a:ext cx="8229600" cy="3394471"/>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SzPts val="1800"/>
              <a:buAutoNum type="arabicPeriod"/>
            </a:pPr>
            <a:r>
              <a:rPr lang="en"/>
              <a:t>Service to Dan Beard since 1922</a:t>
            </a:r>
            <a:endParaRPr/>
          </a:p>
          <a:p>
            <a:pPr marL="457200" marR="0" lvl="0" indent="-342900" algn="l" rtl="0">
              <a:spcBef>
                <a:spcPts val="0"/>
              </a:spcBef>
              <a:spcAft>
                <a:spcPts val="0"/>
              </a:spcAft>
              <a:buSzPts val="1800"/>
              <a:buAutoNum type="arabicPeriod"/>
            </a:pPr>
            <a:r>
              <a:rPr lang="en"/>
              <a:t>Our Origin Story</a:t>
            </a:r>
            <a:endParaRPr/>
          </a:p>
          <a:p>
            <a:pPr marL="457200" marR="0" lvl="0" indent="-342900" algn="l" rtl="0">
              <a:spcBef>
                <a:spcPts val="0"/>
              </a:spcBef>
              <a:spcAft>
                <a:spcPts val="0"/>
              </a:spcAft>
              <a:buSzPts val="1800"/>
              <a:buAutoNum type="arabicPeriod"/>
            </a:pPr>
            <a:r>
              <a:rPr lang="en"/>
              <a:t>Primary Purpose</a:t>
            </a:r>
            <a:endParaRPr/>
          </a:p>
        </p:txBody>
      </p:sp>
      <p:pic>
        <p:nvPicPr>
          <p:cNvPr id="80" name="Google Shape;80;p18"/>
          <p:cNvPicPr preferRelativeResize="0"/>
          <p:nvPr/>
        </p:nvPicPr>
        <p:blipFill>
          <a:blip r:embed="rId3">
            <a:alphaModFix/>
          </a:blip>
          <a:stretch>
            <a:fillRect/>
          </a:stretch>
        </p:blipFill>
        <p:spPr>
          <a:xfrm>
            <a:off x="4097950" y="1778325"/>
            <a:ext cx="4159076" cy="23394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p:cNvSpPr txBox="1">
            <a:spLocks noGrp="1"/>
          </p:cNvSpPr>
          <p:nvPr>
            <p:ph type="ctrTitle"/>
          </p:nvPr>
        </p:nvSpPr>
        <p:spPr>
          <a:xfrm>
            <a:off x="685800" y="848915"/>
            <a:ext cx="7772400" cy="1102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
              <a:t>How does Ku-Ni-Eh benefit the unit?</a:t>
            </a:r>
            <a:endParaRPr>
              <a:solidFill>
                <a:schemeClr val="dk1"/>
              </a:solidFill>
            </a:endParaRPr>
          </a:p>
        </p:txBody>
      </p:sp>
      <p:sp>
        <p:nvSpPr>
          <p:cNvPr id="86" name="Google Shape;86;p19"/>
          <p:cNvSpPr txBox="1">
            <a:spLocks noGrp="1"/>
          </p:cNvSpPr>
          <p:nvPr>
            <p:ph type="subTitle" idx="1"/>
          </p:nvPr>
        </p:nvSpPr>
        <p:spPr>
          <a:xfrm>
            <a:off x="1371600" y="2165746"/>
            <a:ext cx="6400800" cy="1314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Ku-Ni-Eh Provides numerous benefits to Scouts, Scouters, and units in Dan Beard Council.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Fellowship </a:t>
            </a:r>
            <a:endParaRPr/>
          </a:p>
        </p:txBody>
      </p:sp>
      <p:sp>
        <p:nvSpPr>
          <p:cNvPr id="92" name="Google Shape;92;p20"/>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 sz="1800"/>
              <a:t>We keep scouts, especially older scouts, involved in scouting by holding fun, engaging fellowship events. At these events, scouts get to form friendships with other arrowmen their age who are enthusiastic about scouting, and this keeps them coming back to both the OA and their home units. I know many of my friends in the OA who would have left their troop to pursue all the other activities open to teenagers had they not attended fellowship events and been encouraged to be a mentor to the less experienced scouts in their troop.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Fellowship </a:t>
            </a:r>
            <a:endParaRPr/>
          </a:p>
        </p:txBody>
      </p:sp>
      <p:sp>
        <p:nvSpPr>
          <p:cNvPr id="98" name="Google Shape;98;p21"/>
          <p:cNvSpPr txBox="1">
            <a:spLocks noGrp="1"/>
          </p:cNvSpPr>
          <p:nvPr>
            <p:ph type="body" idx="1"/>
          </p:nvPr>
        </p:nvSpPr>
        <p:spPr>
          <a:xfrm>
            <a:off x="457200" y="1189175"/>
            <a:ext cx="8229600" cy="46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1800"/>
              <a:t> 2.   As for the time spent at OA events, your unit probably won’t even notice </a:t>
            </a:r>
            <a:endParaRPr sz="1800"/>
          </a:p>
        </p:txBody>
      </p:sp>
      <p:sp>
        <p:nvSpPr>
          <p:cNvPr id="99" name="Google Shape;99;p21"/>
          <p:cNvSpPr txBox="1"/>
          <p:nvPr/>
        </p:nvSpPr>
        <p:spPr>
          <a:xfrm>
            <a:off x="457200" y="1381825"/>
            <a:ext cx="7777800" cy="2610000"/>
          </a:xfrm>
          <a:prstGeom prst="rect">
            <a:avLst/>
          </a:prstGeom>
          <a:noFill/>
          <a:ln>
            <a:noFill/>
          </a:ln>
        </p:spPr>
        <p:txBody>
          <a:bodyPr spcFirstLastPara="1" wrap="square" lIns="91425" tIns="91425" rIns="91425" bIns="91425" anchor="t" anchorCtr="0">
            <a:noAutofit/>
          </a:bodyPr>
          <a:lstStyle/>
          <a:p>
            <a:pPr marL="457200" lvl="0" indent="0" algn="l" rtl="0">
              <a:spcBef>
                <a:spcPts val="360"/>
              </a:spcBef>
              <a:spcAft>
                <a:spcPts val="0"/>
              </a:spcAft>
              <a:buClr>
                <a:schemeClr val="dk1"/>
              </a:buClr>
              <a:buSzPts val="1100"/>
              <a:buFont typeface="Arial"/>
              <a:buNone/>
            </a:pPr>
            <a:r>
              <a:rPr lang="en" sz="1800">
                <a:solidFill>
                  <a:schemeClr val="dk1"/>
                </a:solidFill>
              </a:rPr>
              <a:t>the few days a year your scouts are gone, since they almost always attend many more troop events than they did before. For some older scouts, the choice is between coming to a fun Lodge event or not participating in anything scouting related. And once they meet everyone in the OA who is engaged with their troops and crews, scouts usually find their scout spirit again.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Service</a:t>
            </a:r>
            <a:endParaRPr/>
          </a:p>
        </p:txBody>
      </p:sp>
      <p:sp>
        <p:nvSpPr>
          <p:cNvPr id="105" name="Google Shape;105;p22"/>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
              <a:t>Service to Camp</a:t>
            </a:r>
            <a:endParaRPr/>
          </a:p>
          <a:p>
            <a:pPr marL="914400" lvl="1" indent="-342900" algn="l" rtl="0">
              <a:spcBef>
                <a:spcPts val="0"/>
              </a:spcBef>
              <a:spcAft>
                <a:spcPts val="0"/>
              </a:spcAft>
              <a:buSzPts val="1800"/>
              <a:buAutoNum type="alphaLcPeriod"/>
            </a:pPr>
            <a:r>
              <a:rPr lang="en"/>
              <a:t>Friedlander</a:t>
            </a:r>
            <a:endParaRPr/>
          </a:p>
          <a:p>
            <a:pPr marL="1371600" lvl="2" indent="-342900" algn="l" rtl="0">
              <a:spcBef>
                <a:spcPts val="0"/>
              </a:spcBef>
              <a:spcAft>
                <a:spcPts val="0"/>
              </a:spcAft>
              <a:buSzPts val="1800"/>
              <a:buAutoNum type="romanLcPeriod"/>
            </a:pPr>
            <a:r>
              <a:rPr lang="en"/>
              <a:t>Tents Up/Down</a:t>
            </a:r>
            <a:endParaRPr/>
          </a:p>
          <a:p>
            <a:pPr marL="1371600" lvl="2" indent="-342900" algn="l" rtl="0">
              <a:spcBef>
                <a:spcPts val="0"/>
              </a:spcBef>
              <a:spcAft>
                <a:spcPts val="0"/>
              </a:spcAft>
              <a:buSzPts val="1800"/>
              <a:buAutoNum type="romanLcPeriod"/>
            </a:pPr>
            <a:r>
              <a:rPr lang="en"/>
              <a:t>Summer Camp OA Program</a:t>
            </a:r>
            <a:endParaRPr/>
          </a:p>
          <a:p>
            <a:pPr marL="1371600" lvl="2" indent="-342900" algn="l" rtl="0">
              <a:spcBef>
                <a:spcPts val="0"/>
              </a:spcBef>
              <a:spcAft>
                <a:spcPts val="0"/>
              </a:spcAft>
              <a:buSzPts val="1800"/>
              <a:buAutoNum type="romanLcPeriod"/>
            </a:pPr>
            <a:r>
              <a:rPr lang="en"/>
              <a:t>Conservation</a:t>
            </a:r>
            <a:endParaRPr/>
          </a:p>
          <a:p>
            <a:pPr marL="1828800" lvl="3" indent="-342900" algn="l" rtl="0">
              <a:spcBef>
                <a:spcPts val="0"/>
              </a:spcBef>
              <a:spcAft>
                <a:spcPts val="0"/>
              </a:spcAft>
              <a:buSzPts val="1800"/>
              <a:buAutoNum type="arabicPeriod"/>
            </a:pPr>
            <a:r>
              <a:rPr lang="en"/>
              <a:t>Trees/Honeysuckle</a:t>
            </a:r>
            <a:endParaRPr/>
          </a:p>
          <a:p>
            <a:pPr marL="1371600" lvl="2" indent="-342900" algn="l" rtl="0">
              <a:spcBef>
                <a:spcPts val="0"/>
              </a:spcBef>
              <a:spcAft>
                <a:spcPts val="0"/>
              </a:spcAft>
              <a:buSzPts val="1800"/>
              <a:buAutoNum type="romanLcPeriod"/>
            </a:pPr>
            <a:r>
              <a:rPr lang="en"/>
              <a:t>Construction/Repair</a:t>
            </a:r>
            <a:endParaRPr/>
          </a:p>
          <a:p>
            <a:pPr marL="1828800" lvl="3" indent="-342900" algn="l" rtl="0">
              <a:spcBef>
                <a:spcPts val="0"/>
              </a:spcBef>
              <a:spcAft>
                <a:spcPts val="0"/>
              </a:spcAft>
              <a:buSzPts val="1800"/>
              <a:buAutoNum type="arabicPeriod"/>
            </a:pPr>
            <a:r>
              <a:rPr lang="en"/>
              <a:t>Tent Cots </a:t>
            </a:r>
            <a:endParaRPr/>
          </a:p>
          <a:p>
            <a:pPr marL="0" lvl="0" indent="0" algn="l" rtl="0">
              <a:spcBef>
                <a:spcPts val="360"/>
              </a:spcBef>
              <a:spcAft>
                <a:spcPts val="0"/>
              </a:spcAft>
              <a:buNone/>
            </a:pPr>
            <a:endParaRPr/>
          </a:p>
        </p:txBody>
      </p:sp>
      <p:pic>
        <p:nvPicPr>
          <p:cNvPr id="106" name="Google Shape;106;p22"/>
          <p:cNvPicPr preferRelativeResize="0"/>
          <p:nvPr/>
        </p:nvPicPr>
        <p:blipFill>
          <a:blip r:embed="rId3">
            <a:alphaModFix/>
          </a:blip>
          <a:stretch>
            <a:fillRect/>
          </a:stretch>
        </p:blipFill>
        <p:spPr>
          <a:xfrm>
            <a:off x="5916500" y="2642925"/>
            <a:ext cx="3055699" cy="1718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Service</a:t>
            </a:r>
            <a:endParaRPr/>
          </a:p>
          <a:p>
            <a:pPr marL="0" lvl="0" indent="0" algn="ctr" rtl="0">
              <a:spcBef>
                <a:spcPts val="0"/>
              </a:spcBef>
              <a:spcAft>
                <a:spcPts val="0"/>
              </a:spcAft>
              <a:buNone/>
            </a:pPr>
            <a:endParaRPr/>
          </a:p>
        </p:txBody>
      </p:sp>
      <p:sp>
        <p:nvSpPr>
          <p:cNvPr id="112" name="Google Shape;112;p23"/>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
              <a:t>Service To Camp</a:t>
            </a:r>
            <a:endParaRPr/>
          </a:p>
          <a:p>
            <a:pPr marL="914400" lvl="1" indent="-342900" algn="l" rtl="0">
              <a:spcBef>
                <a:spcPts val="0"/>
              </a:spcBef>
              <a:spcAft>
                <a:spcPts val="0"/>
              </a:spcAft>
              <a:buSzPts val="1800"/>
              <a:buAutoNum type="alphaLcPeriod"/>
            </a:pPr>
            <a:r>
              <a:rPr lang="en"/>
              <a:t>Cubworld</a:t>
            </a:r>
            <a:endParaRPr/>
          </a:p>
          <a:p>
            <a:pPr marL="1371600" lvl="2" indent="-342900" algn="l" rtl="0">
              <a:spcBef>
                <a:spcPts val="0"/>
              </a:spcBef>
              <a:spcAft>
                <a:spcPts val="0"/>
              </a:spcAft>
              <a:buSzPts val="1800"/>
              <a:buAutoNum type="romanLcPeriod"/>
            </a:pPr>
            <a:r>
              <a:rPr lang="en"/>
              <a:t>Tents Up/Down</a:t>
            </a:r>
            <a:endParaRPr/>
          </a:p>
          <a:p>
            <a:pPr marL="1371600" lvl="2" indent="-342900" algn="l" rtl="0">
              <a:spcBef>
                <a:spcPts val="0"/>
              </a:spcBef>
              <a:spcAft>
                <a:spcPts val="0"/>
              </a:spcAft>
              <a:buSzPts val="1800"/>
              <a:buAutoNum type="romanLcPeriod"/>
            </a:pPr>
            <a:r>
              <a:rPr lang="en"/>
              <a:t>Spook-O-Ree</a:t>
            </a:r>
            <a:endParaRPr/>
          </a:p>
          <a:p>
            <a:pPr marL="1371600" lvl="2" indent="-342900" algn="l" rtl="0">
              <a:spcBef>
                <a:spcPts val="0"/>
              </a:spcBef>
              <a:spcAft>
                <a:spcPts val="0"/>
              </a:spcAft>
              <a:buSzPts val="1800"/>
              <a:buAutoNum type="romanLcPeriod"/>
            </a:pPr>
            <a:r>
              <a:rPr lang="en"/>
              <a:t>Maintenance</a:t>
            </a:r>
            <a:endParaRPr/>
          </a:p>
        </p:txBody>
      </p:sp>
      <p:pic>
        <p:nvPicPr>
          <p:cNvPr id="113" name="Google Shape;113;p23"/>
          <p:cNvPicPr preferRelativeResize="0"/>
          <p:nvPr/>
        </p:nvPicPr>
        <p:blipFill>
          <a:blip r:embed="rId3">
            <a:alphaModFix/>
          </a:blip>
          <a:stretch>
            <a:fillRect/>
          </a:stretch>
        </p:blipFill>
        <p:spPr>
          <a:xfrm>
            <a:off x="5216940" y="1152576"/>
            <a:ext cx="2494611" cy="33260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Forging Leaders</a:t>
            </a:r>
            <a:endParaRPr/>
          </a:p>
        </p:txBody>
      </p:sp>
      <p:sp>
        <p:nvSpPr>
          <p:cNvPr id="119" name="Google Shape;119;p24"/>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
              <a:t>Leadership Training</a:t>
            </a:r>
            <a:endParaRPr/>
          </a:p>
          <a:p>
            <a:pPr marL="914400" lvl="1" indent="-342900" algn="l" rtl="0">
              <a:spcBef>
                <a:spcPts val="0"/>
              </a:spcBef>
              <a:spcAft>
                <a:spcPts val="0"/>
              </a:spcAft>
              <a:buSzPts val="1800"/>
              <a:buAutoNum type="alphaLcPeriod"/>
            </a:pPr>
            <a:r>
              <a:rPr lang="en"/>
              <a:t>Lodge Leadership Development (LLD)</a:t>
            </a:r>
            <a:endParaRPr/>
          </a:p>
          <a:p>
            <a:pPr marL="1371600" lvl="2" indent="-342900" algn="l" rtl="0">
              <a:spcBef>
                <a:spcPts val="0"/>
              </a:spcBef>
              <a:spcAft>
                <a:spcPts val="0"/>
              </a:spcAft>
              <a:buSzPts val="1800"/>
              <a:buAutoNum type="romanLcPeriod"/>
            </a:pPr>
            <a:r>
              <a:rPr lang="en"/>
              <a:t>General Instruction</a:t>
            </a:r>
            <a:endParaRPr/>
          </a:p>
          <a:p>
            <a:pPr marL="1371600" lvl="2" indent="-342900" algn="l" rtl="0">
              <a:spcBef>
                <a:spcPts val="0"/>
              </a:spcBef>
              <a:spcAft>
                <a:spcPts val="0"/>
              </a:spcAft>
              <a:buSzPts val="1800"/>
              <a:buAutoNum type="romanLcPeriod"/>
            </a:pPr>
            <a:r>
              <a:rPr lang="en"/>
              <a:t>Individually Tailored Courses</a:t>
            </a:r>
            <a:endParaRPr/>
          </a:p>
          <a:p>
            <a:pPr marL="914400" lvl="1" indent="-342900" algn="l" rtl="0">
              <a:spcBef>
                <a:spcPts val="0"/>
              </a:spcBef>
              <a:spcAft>
                <a:spcPts val="0"/>
              </a:spcAft>
              <a:buSzPts val="1800"/>
              <a:buAutoNum type="alphaLcPeriod"/>
            </a:pPr>
            <a:r>
              <a:rPr lang="en"/>
              <a:t>National Leadership Seminar (NLS)</a:t>
            </a:r>
            <a:endParaRPr/>
          </a:p>
          <a:p>
            <a:pPr marL="1371600" lvl="2" indent="-342900" algn="l" rtl="0">
              <a:spcBef>
                <a:spcPts val="0"/>
              </a:spcBef>
              <a:spcAft>
                <a:spcPts val="0"/>
              </a:spcAft>
              <a:buSzPts val="1800"/>
              <a:buAutoNum type="romanLcPeriod"/>
            </a:pPr>
            <a:r>
              <a:rPr lang="en"/>
              <a:t>Regional Training</a:t>
            </a:r>
            <a:endParaRPr/>
          </a:p>
          <a:p>
            <a:pPr marL="1371600" lvl="2" indent="-342900" algn="l" rtl="0">
              <a:spcBef>
                <a:spcPts val="0"/>
              </a:spcBef>
              <a:spcAft>
                <a:spcPts val="0"/>
              </a:spcAft>
              <a:buSzPts val="1800"/>
              <a:buAutoNum type="romanLcPeriod"/>
            </a:pPr>
            <a:r>
              <a:rPr lang="en"/>
              <a:t>Most experienced Youth Trainers in the Nation</a:t>
            </a:r>
            <a:endParaRPr/>
          </a:p>
          <a:p>
            <a:pPr marL="1371600" lvl="2" indent="-342900" algn="l" rtl="0">
              <a:spcBef>
                <a:spcPts val="0"/>
              </a:spcBef>
              <a:spcAft>
                <a:spcPts val="0"/>
              </a:spcAft>
              <a:buSzPts val="1800"/>
              <a:buAutoNum type="romanLcPeriod"/>
            </a:pPr>
            <a:r>
              <a:rPr lang="en"/>
              <a:t>Lodge Funded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Forging Leaders</a:t>
            </a:r>
            <a:endParaRPr/>
          </a:p>
        </p:txBody>
      </p:sp>
      <p:sp>
        <p:nvSpPr>
          <p:cNvPr id="125" name="Google Shape;125;p25"/>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
              <a:t>Leadership Opportunities</a:t>
            </a:r>
            <a:endParaRPr/>
          </a:p>
          <a:p>
            <a:pPr marL="914400" lvl="1" indent="-342900" algn="l" rtl="0">
              <a:spcBef>
                <a:spcPts val="0"/>
              </a:spcBef>
              <a:spcAft>
                <a:spcPts val="0"/>
              </a:spcAft>
              <a:buSzPts val="1800"/>
              <a:buAutoNum type="alphaLcPeriod"/>
            </a:pPr>
            <a:r>
              <a:rPr lang="en"/>
              <a:t>Something for Everyone in Committies</a:t>
            </a:r>
            <a:endParaRPr/>
          </a:p>
          <a:p>
            <a:pPr marL="1371600" lvl="2" indent="-342900" algn="l" rtl="0">
              <a:spcBef>
                <a:spcPts val="0"/>
              </a:spcBef>
              <a:spcAft>
                <a:spcPts val="0"/>
              </a:spcAft>
              <a:buSzPts val="1800"/>
              <a:buAutoNum type="romanLcPeriod"/>
            </a:pPr>
            <a:r>
              <a:rPr lang="en"/>
              <a:t>Ceremonies</a:t>
            </a:r>
            <a:endParaRPr/>
          </a:p>
          <a:p>
            <a:pPr marL="1371600" lvl="2" indent="-342900" algn="l" rtl="0">
              <a:spcBef>
                <a:spcPts val="0"/>
              </a:spcBef>
              <a:spcAft>
                <a:spcPts val="0"/>
              </a:spcAft>
              <a:buSzPts val="1800"/>
              <a:buAutoNum type="romanLcPeriod"/>
            </a:pPr>
            <a:r>
              <a:rPr lang="en"/>
              <a:t>Technology</a:t>
            </a:r>
            <a:endParaRPr/>
          </a:p>
          <a:p>
            <a:pPr marL="1371600" lvl="2" indent="-342900" algn="l" rtl="0">
              <a:spcBef>
                <a:spcPts val="0"/>
              </a:spcBef>
              <a:spcAft>
                <a:spcPts val="0"/>
              </a:spcAft>
              <a:buSzPts val="1800"/>
              <a:buAutoNum type="romanLcPeriod"/>
            </a:pPr>
            <a:r>
              <a:rPr lang="en"/>
              <a:t>Event Planning</a:t>
            </a:r>
            <a:endParaRPr/>
          </a:p>
          <a:p>
            <a:pPr marL="1371600" lvl="2" indent="-342900" algn="l" rtl="0">
              <a:spcBef>
                <a:spcPts val="0"/>
              </a:spcBef>
              <a:spcAft>
                <a:spcPts val="0"/>
              </a:spcAft>
              <a:buSzPts val="1800"/>
              <a:buAutoNum type="romanLcPeriod"/>
            </a:pPr>
            <a:r>
              <a:rPr lang="en"/>
              <a:t>Craftsmanship</a:t>
            </a:r>
            <a:endParaRPr/>
          </a:p>
          <a:p>
            <a:pPr marL="1371600" lvl="2" indent="-342900" algn="l" rtl="0">
              <a:spcBef>
                <a:spcPts val="0"/>
              </a:spcBef>
              <a:spcAft>
                <a:spcPts val="0"/>
              </a:spcAft>
              <a:buSzPts val="1800"/>
              <a:buAutoNum type="romanLcPeriod"/>
            </a:pPr>
            <a:r>
              <a:rPr lang="en"/>
              <a:t>Finances </a:t>
            </a:r>
            <a:endParaRPr/>
          </a:p>
        </p:txBody>
      </p:sp>
      <p:pic>
        <p:nvPicPr>
          <p:cNvPr id="126" name="Google Shape;126;p25"/>
          <p:cNvPicPr preferRelativeResize="0"/>
          <p:nvPr/>
        </p:nvPicPr>
        <p:blipFill>
          <a:blip r:embed="rId3">
            <a:alphaModFix/>
          </a:blip>
          <a:stretch>
            <a:fillRect/>
          </a:stretch>
        </p:blipFill>
        <p:spPr>
          <a:xfrm>
            <a:off x="4539000" y="2200125"/>
            <a:ext cx="3111826" cy="2333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431</Words>
  <Application>Microsoft Macintosh PowerPoint</Application>
  <PresentationFormat>On-screen Show (16:9)</PresentationFormat>
  <Paragraphs>82</Paragraphs>
  <Slides>15</Slides>
  <Notes>15</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15</vt:i4>
      </vt:variant>
    </vt:vector>
  </HeadingPairs>
  <TitlesOfParts>
    <vt:vector size="20" baseType="lpstr">
      <vt:lpstr>Arial</vt:lpstr>
      <vt:lpstr>Calibri</vt:lpstr>
      <vt:lpstr>Simple Light</vt:lpstr>
      <vt:lpstr>3_Office Theme</vt:lpstr>
      <vt:lpstr>2_Office Theme</vt:lpstr>
      <vt:lpstr>What is the OA?</vt:lpstr>
      <vt:lpstr>Ku-Ni-Eh Lodge</vt:lpstr>
      <vt:lpstr>How does Ku-Ni-Eh benefit the unit?</vt:lpstr>
      <vt:lpstr>Fellowship </vt:lpstr>
      <vt:lpstr>Fellowship </vt:lpstr>
      <vt:lpstr>Service</vt:lpstr>
      <vt:lpstr>Service </vt:lpstr>
      <vt:lpstr>Forging Leaders</vt:lpstr>
      <vt:lpstr>Forging Leaders</vt:lpstr>
      <vt:lpstr>Forging Leaders  </vt:lpstr>
      <vt:lpstr>Forging Leaders</vt:lpstr>
      <vt:lpstr>Eagle Scout Support</vt:lpstr>
      <vt:lpstr>Keeping Scouts Involved </vt:lpstr>
      <vt:lpstr>Keeping Scouts Involved</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OA?</dc:title>
  <cp:lastModifiedBy>Ryan Miklos</cp:lastModifiedBy>
  <cp:revision>1</cp:revision>
  <dcterms:modified xsi:type="dcterms:W3CDTF">2022-03-19T16:16:33Z</dcterms:modified>
</cp:coreProperties>
</file>